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2" r:id="rId18"/>
    <p:sldId id="273" r:id="rId19"/>
    <p:sldId id="274" r:id="rId20"/>
    <p:sldId id="278" r:id="rId21"/>
    <p:sldId id="279" r:id="rId22"/>
    <p:sldId id="271" r:id="rId23"/>
    <p:sldId id="280" r:id="rId24"/>
    <p:sldId id="281" r:id="rId25"/>
    <p:sldId id="282" r:id="rId26"/>
    <p:sldId id="283" r:id="rId27"/>
    <p:sldId id="284" r:id="rId28"/>
    <p:sldId id="276" r:id="rId29"/>
    <p:sldId id="277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Friday, July 17,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4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5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2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Friday, July 17,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9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2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8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4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Friday, July 17,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8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B69644-2AC2-42AD-BBC8-0C1DD84249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AE5DE7-E721-4892-A8A7-C88A10C9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501" y="1732247"/>
            <a:ext cx="9916996" cy="181162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Information management system project</a:t>
            </a:r>
            <a:endParaRPr lang="en-GB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64AF2-B457-491E-AEB0-CA275E9A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1" y="3702502"/>
            <a:ext cx="9916996" cy="8070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James Monks MSci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5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14AA-E42B-4F0E-B767-1D35A08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Itemline</a:t>
            </a:r>
            <a:r>
              <a:rPr lang="en-US" dirty="0"/>
              <a:t> and </a:t>
            </a:r>
            <a:r>
              <a:rPr lang="en-US" dirty="0" err="1"/>
              <a:t>OrderLine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B4599-15FF-4273-A5E1-7D063B8C9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6" t="10834" r="49141" b="31667"/>
          <a:stretch/>
        </p:blipFill>
        <p:spPr>
          <a:xfrm>
            <a:off x="809625" y="1508106"/>
            <a:ext cx="4191000" cy="4984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74C1D7-5D06-4DE6-A086-7F37C863A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7" t="10834" r="30859" b="33056"/>
          <a:stretch/>
        </p:blipFill>
        <p:spPr>
          <a:xfrm>
            <a:off x="5397382" y="1441430"/>
            <a:ext cx="6491379" cy="4568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A1CDC-80E8-44D0-97C1-7E8A2FACB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t="54722" r="35313" b="35833"/>
          <a:stretch/>
        </p:blipFill>
        <p:spPr>
          <a:xfrm>
            <a:off x="5867400" y="5829299"/>
            <a:ext cx="6021361" cy="7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0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845E-D481-49F0-B4A9-3D7F984F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Controller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5756B-742C-4ABF-85B9-E7C376CC8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7" t="10695" r="36797" b="36528"/>
          <a:stretch/>
        </p:blipFill>
        <p:spPr>
          <a:xfrm>
            <a:off x="2638424" y="1819274"/>
            <a:ext cx="5972175" cy="470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9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D2A8-CA9C-48C3-BC07-966BD5F5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controller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2C30D-5FFE-480B-82CF-E6AD56386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4" t="13611" r="31406" b="32222"/>
          <a:stretch/>
        </p:blipFill>
        <p:spPr>
          <a:xfrm>
            <a:off x="2247899" y="1825624"/>
            <a:ext cx="6375278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0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C2A1-F85E-4432-9195-6D89A0EB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read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9CC0-EB24-47C1-BC8F-9D9E397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CAC67-A1C7-4B63-ACC3-29DA0DA76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1" t="42460" r="12840" b="32686"/>
          <a:stretch/>
        </p:blipFill>
        <p:spPr>
          <a:xfrm>
            <a:off x="420624" y="1753787"/>
            <a:ext cx="9855604" cy="2175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99198-A0B7-4ACD-93C6-501FABB1A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29" t="40647" r="12549" b="33287"/>
          <a:stretch/>
        </p:blipFill>
        <p:spPr>
          <a:xfrm>
            <a:off x="420624" y="4086619"/>
            <a:ext cx="9855604" cy="2278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153702-9360-43C0-B236-8342FEDC8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91" t="11004" r="43859" b="73379"/>
          <a:stretch/>
        </p:blipFill>
        <p:spPr>
          <a:xfrm>
            <a:off x="4914118" y="2841301"/>
            <a:ext cx="4886830" cy="128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5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56B1-5FC9-45DE-AF16-71801F18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OrderUpdateController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CE16F-E50A-4707-8A1B-B83BCC3DF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8" t="10278" r="35938" b="20277"/>
          <a:stretch/>
        </p:blipFill>
        <p:spPr>
          <a:xfrm>
            <a:off x="420624" y="1609724"/>
            <a:ext cx="5370576" cy="5214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2A4A3-B165-415A-B94D-7EC894484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7" t="13889" r="41406" b="29305"/>
          <a:stretch/>
        </p:blipFill>
        <p:spPr>
          <a:xfrm>
            <a:off x="6191249" y="1609724"/>
            <a:ext cx="5286376" cy="51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F182-0317-427D-B25E-044AD3A7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option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66545-5E64-4E16-B3F8-FE689FA4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2" t="11806" r="21172" b="27778"/>
          <a:stretch/>
        </p:blipFill>
        <p:spPr>
          <a:xfrm>
            <a:off x="420624" y="1531991"/>
            <a:ext cx="8392017" cy="5056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649F-C496-4D09-98DF-DB9D3722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17778" r="42656" b="67361"/>
          <a:stretch/>
        </p:blipFill>
        <p:spPr>
          <a:xfrm>
            <a:off x="4819649" y="4518025"/>
            <a:ext cx="673693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4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A43-377C-4CBC-90EA-DE37003A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Dao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A3094-0084-4743-BB2F-9413ED4B6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9" t="29797" r="20983" b="29060"/>
          <a:stretch/>
        </p:blipFill>
        <p:spPr>
          <a:xfrm>
            <a:off x="1488563" y="1675203"/>
            <a:ext cx="8407154" cy="35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1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B1F2-FADB-46A7-B9E2-73AD0F97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Dao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AA6E6-9439-42FC-B3F2-B1415D254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15016" r="39053" b="69838"/>
          <a:stretch/>
        </p:blipFill>
        <p:spPr>
          <a:xfrm>
            <a:off x="609599" y="1800865"/>
            <a:ext cx="6255588" cy="13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F0EFC8-FECA-4B67-9536-F65D85BC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8" y="3302493"/>
            <a:ext cx="10144623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14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AA6B-F31E-4D62-AC33-44EC3F69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242D41"/>
                </a:solidFill>
                <a:effectLst/>
                <a:uLnTx/>
                <a:uFillTx/>
                <a:latin typeface="Dante"/>
                <a:ea typeface="+mj-ea"/>
                <a:cs typeface="+mj-cs"/>
              </a:rPr>
              <a:t>Contents Dao methods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46EBD-3B7E-401E-8C0F-34CA0BB0D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4" t="21359" r="10656" b="35664"/>
          <a:stretch/>
        </p:blipFill>
        <p:spPr>
          <a:xfrm>
            <a:off x="97654" y="1576756"/>
            <a:ext cx="11771790" cy="37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7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AF524-E090-4B88-95AE-F00534E8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231960"/>
            <a:ext cx="10543032" cy="1325563"/>
          </a:xfrm>
        </p:spPr>
        <p:txBody>
          <a:bodyPr/>
          <a:lstStyle/>
          <a:p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242D41"/>
                </a:solidFill>
                <a:effectLst/>
                <a:uLnTx/>
                <a:uFillTx/>
                <a:latin typeface="Dante"/>
                <a:ea typeface="+mj-ea"/>
                <a:cs typeface="+mj-cs"/>
              </a:rPr>
              <a:t>Contents Dao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6A0D0-1C43-4A2B-9B2A-AA6BBACDB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8" t="10486" r="6286" b="9644"/>
          <a:stretch/>
        </p:blipFill>
        <p:spPr>
          <a:xfrm>
            <a:off x="257186" y="1287262"/>
            <a:ext cx="10706470" cy="54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7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C4A3-758B-457A-BBB0-BA4E12F1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6A7B-2B60-49DC-BEDE-713A86688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5570600" cy="4206383"/>
          </a:xfrm>
        </p:spPr>
        <p:txBody>
          <a:bodyPr/>
          <a:lstStyle/>
          <a:p>
            <a:r>
              <a:rPr lang="en-US" dirty="0"/>
              <a:t>My main objective was to develop a functioning inventory management application with features relating to:</a:t>
            </a:r>
          </a:p>
          <a:p>
            <a:pPr marL="0" indent="0">
              <a:buNone/>
            </a:pPr>
            <a:r>
              <a:rPr lang="en-US" dirty="0"/>
              <a:t>        -    customers</a:t>
            </a:r>
          </a:p>
          <a:p>
            <a:pPr marL="0" indent="0">
              <a:buNone/>
            </a:pPr>
            <a:r>
              <a:rPr lang="en-US" dirty="0"/>
              <a:t>        -    orders</a:t>
            </a:r>
          </a:p>
          <a:p>
            <a:pPr marL="0" indent="0">
              <a:buNone/>
            </a:pPr>
            <a:r>
              <a:rPr lang="en-US" dirty="0"/>
              <a:t>        -    items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DA2182-B805-4B72-AF53-A47C4E878EDD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5570600" cy="4206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 used a variety of technologies including for designing and building the application including:</a:t>
            </a:r>
          </a:p>
          <a:p>
            <a:pPr marL="0" indent="0">
              <a:buNone/>
            </a:pPr>
            <a:r>
              <a:rPr lang="en-US" dirty="0"/>
              <a:t>        -    Jira</a:t>
            </a:r>
          </a:p>
          <a:p>
            <a:pPr marL="0" indent="0">
              <a:buNone/>
            </a:pPr>
            <a:r>
              <a:rPr lang="en-US" dirty="0"/>
              <a:t>        -    </a:t>
            </a:r>
            <a:r>
              <a:rPr lang="en-US" dirty="0" err="1"/>
              <a:t>Mysql</a:t>
            </a:r>
            <a:r>
              <a:rPr lang="en-US" dirty="0"/>
              <a:t> (GCP instance)</a:t>
            </a:r>
          </a:p>
          <a:p>
            <a:pPr marL="0" indent="0">
              <a:buNone/>
            </a:pPr>
            <a:r>
              <a:rPr lang="en-US" dirty="0"/>
              <a:t>        -    Java (developed in eclipse)</a:t>
            </a:r>
          </a:p>
          <a:p>
            <a:pPr marL="0" indent="0">
              <a:buNone/>
            </a:pPr>
            <a:r>
              <a:rPr lang="en-US" dirty="0"/>
              <a:t>        -    Maven</a:t>
            </a:r>
          </a:p>
          <a:p>
            <a:pPr marL="0" indent="0">
              <a:buNone/>
            </a:pPr>
            <a:r>
              <a:rPr lang="en-US" dirty="0"/>
              <a:t>        -    Junit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        -    GitHub</a:t>
            </a:r>
          </a:p>
        </p:txBody>
      </p:sp>
    </p:spTree>
    <p:extLst>
      <p:ext uri="{BB962C8B-B14F-4D97-AF65-F5344CB8AC3E}">
        <p14:creationId xmlns:p14="http://schemas.microsoft.com/office/powerpoint/2010/main" val="149665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A542-4D96-4FBF-AEFB-66193252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FE6EF-2C1D-43F8-B502-AB636DD76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0609" r="29758" b="66595"/>
          <a:stretch/>
        </p:blipFill>
        <p:spPr>
          <a:xfrm>
            <a:off x="806246" y="1371139"/>
            <a:ext cx="7158605" cy="1922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5074E-7256-4DA8-B044-ED28219CE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8" t="53907" r="29194" b="22868"/>
          <a:stretch/>
        </p:blipFill>
        <p:spPr>
          <a:xfrm>
            <a:off x="821697" y="3293806"/>
            <a:ext cx="6906457" cy="19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79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21EE-C358-4476-90BD-010DC532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item0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A124E-B6CB-4548-ACC4-E7585FD22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2" t="64769" r="55649" b="7500"/>
          <a:stretch/>
        </p:blipFill>
        <p:spPr>
          <a:xfrm>
            <a:off x="420624" y="1690675"/>
            <a:ext cx="7032228" cy="2456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7C0A2-05AB-4C2E-9164-55D60128C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" t="69166" r="79457" b="19167"/>
          <a:stretch/>
        </p:blipFill>
        <p:spPr>
          <a:xfrm>
            <a:off x="335227" y="4378326"/>
            <a:ext cx="3883677" cy="124041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BD6A88-B850-45E1-9581-C1EADA5C6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64306" r="54688" b="7963"/>
          <a:stretch/>
        </p:blipFill>
        <p:spPr>
          <a:xfrm>
            <a:off x="4450030" y="4146755"/>
            <a:ext cx="7406743" cy="25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81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E283-105A-4942-912C-6B38634A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getValidId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AA7AF-3D72-42A2-8C56-E931F854E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7" t="20278" r="40234" b="33183"/>
          <a:stretch/>
        </p:blipFill>
        <p:spPr>
          <a:xfrm>
            <a:off x="2085976" y="2071426"/>
            <a:ext cx="6743700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1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7BA7-3DA0-4A50-9344-7AC78451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576B6-C4BD-439C-B7E2-C4A3DF39B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9" t="10896" r="40162" b="17993"/>
          <a:stretch/>
        </p:blipFill>
        <p:spPr>
          <a:xfrm>
            <a:off x="3942735" y="365125"/>
            <a:ext cx="5683045" cy="60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2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4EF8-3357-47B4-A35A-9F6DF6E6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1A9BA-1A62-491C-A73A-D1B025343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3" t="10322" r="29919" b="9247"/>
          <a:stretch/>
        </p:blipFill>
        <p:spPr>
          <a:xfrm>
            <a:off x="2861186" y="671051"/>
            <a:ext cx="7885471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E36B-1233-4C96-BE80-487AFB44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9D259-928A-43BE-8049-786F68038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8" t="10108" r="50725" b="9247"/>
          <a:stretch/>
        </p:blipFill>
        <p:spPr>
          <a:xfrm>
            <a:off x="6499862" y="663677"/>
            <a:ext cx="5132439" cy="5530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F06A7-1228-402D-B6D0-C9A950F95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1" t="10322" r="50000" b="26882"/>
          <a:stretch/>
        </p:blipFill>
        <p:spPr>
          <a:xfrm>
            <a:off x="254900" y="1690688"/>
            <a:ext cx="5772273" cy="4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3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EC19-A1DC-48E0-AC11-8E9EACF91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878E3-385B-441B-89CC-BAAAE8807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7" t="12044" r="50000" b="10107"/>
          <a:stretch/>
        </p:blipFill>
        <p:spPr>
          <a:xfrm>
            <a:off x="390390" y="1406095"/>
            <a:ext cx="5073445" cy="533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EA118-178B-438D-8B54-EB231FEDB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" t="10037" r="50645" b="9390"/>
          <a:stretch/>
        </p:blipFill>
        <p:spPr>
          <a:xfrm>
            <a:off x="5869120" y="1027906"/>
            <a:ext cx="5762441" cy="5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5A25-0E42-4994-80C8-03C884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9AC3-D889-432D-9F62-C28BF2D3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5F1E4-32E7-4552-9239-E0B0ECFC0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87" t="15914" r="28468" b="59426"/>
          <a:stretch/>
        </p:blipFill>
        <p:spPr>
          <a:xfrm>
            <a:off x="410092" y="2840764"/>
            <a:ext cx="11361283" cy="21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30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A74A-5680-4697-AEBC-C43DC04A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BB295-05F7-49BB-A469-6037390D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013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1390-D5B2-45CB-904B-BCB317B1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B108-16EB-4D51-9521-DFD6D11DE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functioning inventory management system was developed, allowing CRUD functionality for customers, orders and items: both in stock and in orders</a:t>
            </a:r>
          </a:p>
          <a:p>
            <a:r>
              <a:rPr lang="en-US" dirty="0"/>
              <a:t>Measures were implemented to ensure that users cannot break the application or cause unwanted effects</a:t>
            </a:r>
          </a:p>
          <a:p>
            <a:r>
              <a:rPr lang="en-US" dirty="0"/>
              <a:t>The system has been tested manually and with Junit and 77% coverage has been achieved.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58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224E-7107-45AF-93E7-9BA4CC9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board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5280F-AC4F-408C-A397-331647787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6" t="20417" r="1250" b="9444"/>
          <a:stretch/>
        </p:blipFill>
        <p:spPr>
          <a:xfrm>
            <a:off x="771906" y="1763882"/>
            <a:ext cx="10191750" cy="48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83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861B-4557-4101-A5F4-CB005848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0CB0-E893-4D04-9DDE-49EC7E22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 </a:t>
            </a:r>
            <a:r>
              <a:rPr lang="en-US" dirty="0" err="1"/>
              <a:t>Itemline</a:t>
            </a:r>
            <a:r>
              <a:rPr lang="en-US" dirty="0"/>
              <a:t> into </a:t>
            </a:r>
            <a:r>
              <a:rPr lang="en-US" dirty="0" err="1"/>
              <a:t>OrderLine</a:t>
            </a:r>
            <a:endParaRPr lang="en-US" dirty="0"/>
          </a:p>
          <a:p>
            <a:r>
              <a:rPr lang="en-US" dirty="0"/>
              <a:t>Make unit tests for all classes, covering more of the project</a:t>
            </a:r>
          </a:p>
          <a:p>
            <a:r>
              <a:rPr lang="en-US" dirty="0"/>
              <a:t>Edit contents through an option after selecting order</a:t>
            </a:r>
          </a:p>
          <a:p>
            <a:r>
              <a:rPr lang="en-US" dirty="0"/>
              <a:t>Show possible options when selecting Ids</a:t>
            </a:r>
          </a:p>
          <a:p>
            <a:r>
              <a:rPr lang="en-US" dirty="0"/>
              <a:t>Display clear error messages when a command does nothing due to an invalid value entered.</a:t>
            </a:r>
          </a:p>
          <a:p>
            <a:r>
              <a:rPr lang="en-US" dirty="0"/>
              <a:t>Give an opportunity to reenter any value that would not be valid for </a:t>
            </a:r>
            <a:r>
              <a:rPr lang="en-US"/>
              <a:t>any reason.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23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13F9-28D4-4AA1-9712-6A28CC3E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board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6565F-DBA0-4165-AB00-F0C04F412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D4B05-AC40-4D3A-9ED3-1700D2CBF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97" t="20555" r="1094" b="6804"/>
          <a:stretch/>
        </p:blipFill>
        <p:spPr>
          <a:xfrm>
            <a:off x="801052" y="1511300"/>
            <a:ext cx="100107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3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CC3E-620F-4440-933E-7BB3FF08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E82F4-4008-4C56-893A-B403DDE39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87935"/>
              </p:ext>
            </p:extLst>
          </p:nvPr>
        </p:nvGraphicFramePr>
        <p:xfrm>
          <a:off x="539098" y="1625188"/>
          <a:ext cx="2914314" cy="2133600"/>
        </p:xfrm>
        <a:graphic>
          <a:graphicData uri="http://schemas.openxmlformats.org/drawingml/2006/table">
            <a:tbl>
              <a:tblPr firstRow="1" bandRow="1"/>
              <a:tblGrid>
                <a:gridCol w="1239393">
                  <a:extLst>
                    <a:ext uri="{9D8B030D-6E8A-4147-A177-3AD203B41FA5}">
                      <a16:colId xmlns:a16="http://schemas.microsoft.com/office/drawing/2014/main" val="982711607"/>
                    </a:ext>
                  </a:extLst>
                </a:gridCol>
                <a:gridCol w="1674921">
                  <a:extLst>
                    <a:ext uri="{9D8B030D-6E8A-4147-A177-3AD203B41FA5}">
                      <a16:colId xmlns:a16="http://schemas.microsoft.com/office/drawing/2014/main" val="1886307358"/>
                    </a:ext>
                  </a:extLst>
                </a:gridCol>
              </a:tblGrid>
              <a:tr h="287808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Customers Table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895829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Field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Variable type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698274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PK </a:t>
                      </a:r>
                      <a:r>
                        <a:rPr lang="en-US" sz="1400" dirty="0" err="1"/>
                        <a:t>cust_ID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514867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First_name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Varchar(40)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974073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Last_name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Varchar(40)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216960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Username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Varchar(40)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11291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password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Varchar(40)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556150"/>
                  </a:ext>
                </a:extLst>
              </a:tr>
            </a:tbl>
          </a:graphicData>
        </a:graphic>
      </p:graphicFrame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9F498FB7-90A7-487B-B520-8A351B51D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04373"/>
              </p:ext>
            </p:extLst>
          </p:nvPr>
        </p:nvGraphicFramePr>
        <p:xfrm>
          <a:off x="4653001" y="1841596"/>
          <a:ext cx="2748597" cy="1589315"/>
        </p:xfrm>
        <a:graphic>
          <a:graphicData uri="http://schemas.openxmlformats.org/drawingml/2006/table">
            <a:tbl>
              <a:tblPr firstRow="1" bandRow="1"/>
              <a:tblGrid>
                <a:gridCol w="1239393">
                  <a:extLst>
                    <a:ext uri="{9D8B030D-6E8A-4147-A177-3AD203B41FA5}">
                      <a16:colId xmlns:a16="http://schemas.microsoft.com/office/drawing/2014/main" val="1065681947"/>
                    </a:ext>
                  </a:extLst>
                </a:gridCol>
                <a:gridCol w="1509204">
                  <a:extLst>
                    <a:ext uri="{9D8B030D-6E8A-4147-A177-3AD203B41FA5}">
                      <a16:colId xmlns:a16="http://schemas.microsoft.com/office/drawing/2014/main" val="1367564704"/>
                    </a:ext>
                  </a:extLst>
                </a:gridCol>
              </a:tblGrid>
              <a:tr h="31786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Orders Table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37429"/>
                  </a:ext>
                </a:extLst>
              </a:tr>
              <a:tr h="317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Field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Variable type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70121"/>
                  </a:ext>
                </a:extLst>
              </a:tr>
              <a:tr h="317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PK </a:t>
                      </a:r>
                      <a:r>
                        <a:rPr lang="en-US" sz="1400" dirty="0" err="1"/>
                        <a:t>Order_ID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334838"/>
                  </a:ext>
                </a:extLst>
              </a:tr>
              <a:tr h="317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FK </a:t>
                      </a:r>
                      <a:r>
                        <a:rPr lang="en-US" sz="1400" dirty="0" err="1"/>
                        <a:t>cust</a:t>
                      </a:r>
                      <a:r>
                        <a:rPr lang="en-US" sz="1400" dirty="0"/>
                        <a:t> ID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70881"/>
                  </a:ext>
                </a:extLst>
              </a:tr>
              <a:tr h="317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Totalcost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Dec(7,2)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267127"/>
                  </a:ext>
                </a:extLst>
              </a:tr>
            </a:tbl>
          </a:graphicData>
        </a:graphic>
      </p:graphicFrame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E42AB395-C4A1-446B-AAFB-FDF3515C1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720756"/>
              </p:ext>
            </p:extLst>
          </p:nvPr>
        </p:nvGraphicFramePr>
        <p:xfrm>
          <a:off x="7030129" y="4731786"/>
          <a:ext cx="3836140" cy="1932155"/>
        </p:xfrm>
        <a:graphic>
          <a:graphicData uri="http://schemas.openxmlformats.org/drawingml/2006/table">
            <a:tbl>
              <a:tblPr firstRow="1" bandRow="1"/>
              <a:tblGrid>
                <a:gridCol w="1918070">
                  <a:extLst>
                    <a:ext uri="{9D8B030D-6E8A-4147-A177-3AD203B41FA5}">
                      <a16:colId xmlns:a16="http://schemas.microsoft.com/office/drawing/2014/main" val="17724767"/>
                    </a:ext>
                  </a:extLst>
                </a:gridCol>
                <a:gridCol w="1918070">
                  <a:extLst>
                    <a:ext uri="{9D8B030D-6E8A-4147-A177-3AD203B41FA5}">
                      <a16:colId xmlns:a16="http://schemas.microsoft.com/office/drawing/2014/main" val="2474959870"/>
                    </a:ext>
                  </a:extLst>
                </a:gridCol>
              </a:tblGrid>
              <a:tr h="32547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Items table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74184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Field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Variable type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25852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PK </a:t>
                      </a:r>
                      <a:r>
                        <a:rPr lang="en-US" sz="1400" dirty="0" err="1"/>
                        <a:t>item_ID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37722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Item name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Varchar(60)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3456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Quantity_in_stock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743527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item_price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Dec(7,2)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87691"/>
                  </a:ext>
                </a:extLst>
              </a:tr>
            </a:tbl>
          </a:graphicData>
        </a:graphic>
      </p:graphicFrame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D9303A69-63BD-4265-AE70-50E22D0A4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46154"/>
              </p:ext>
            </p:extLst>
          </p:nvPr>
        </p:nvGraphicFramePr>
        <p:xfrm>
          <a:off x="8188173" y="1425549"/>
          <a:ext cx="3494842" cy="1932155"/>
        </p:xfrm>
        <a:graphic>
          <a:graphicData uri="http://schemas.openxmlformats.org/drawingml/2006/table">
            <a:tbl>
              <a:tblPr firstRow="1" bandRow="1"/>
              <a:tblGrid>
                <a:gridCol w="1747421">
                  <a:extLst>
                    <a:ext uri="{9D8B030D-6E8A-4147-A177-3AD203B41FA5}">
                      <a16:colId xmlns:a16="http://schemas.microsoft.com/office/drawing/2014/main" val="17724767"/>
                    </a:ext>
                  </a:extLst>
                </a:gridCol>
                <a:gridCol w="1747421">
                  <a:extLst>
                    <a:ext uri="{9D8B030D-6E8A-4147-A177-3AD203B41FA5}">
                      <a16:colId xmlns:a16="http://schemas.microsoft.com/office/drawing/2014/main" val="2474959870"/>
                    </a:ext>
                  </a:extLst>
                </a:gridCol>
              </a:tblGrid>
              <a:tr h="32547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Order details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74184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Field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Variable type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258521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FK </a:t>
                      </a:r>
                      <a:r>
                        <a:rPr lang="en-US" sz="1400" dirty="0" err="1"/>
                        <a:t>item_ID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674150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FK_orderID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345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Total_price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Dec(7,2)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345034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quantity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8769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FF9ACE-222C-4F32-8E5F-A5137C719DCE}"/>
              </a:ext>
            </a:extLst>
          </p:cNvPr>
          <p:cNvCxnSpPr/>
          <p:nvPr/>
        </p:nvCxnSpPr>
        <p:spPr>
          <a:xfrm>
            <a:off x="7403484" y="2409235"/>
            <a:ext cx="790605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EC4070-A7A9-4A19-B467-7C36A3111205}"/>
              </a:ext>
            </a:extLst>
          </p:cNvPr>
          <p:cNvSpPr txBox="1"/>
          <p:nvPr/>
        </p:nvSpPr>
        <p:spPr>
          <a:xfrm>
            <a:off x="7343528" y="207870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1..N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C87582-90E6-427D-9188-4677EDB6B92A}"/>
              </a:ext>
            </a:extLst>
          </p:cNvPr>
          <p:cNvCxnSpPr>
            <a:cxnSpLocks/>
          </p:cNvCxnSpPr>
          <p:nvPr/>
        </p:nvCxnSpPr>
        <p:spPr>
          <a:xfrm flipV="1">
            <a:off x="8807638" y="3357704"/>
            <a:ext cx="1127956" cy="13740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E1F954-953E-4F46-B50E-21467230F661}"/>
              </a:ext>
            </a:extLst>
          </p:cNvPr>
          <p:cNvSpPr txBox="1"/>
          <p:nvPr/>
        </p:nvSpPr>
        <p:spPr>
          <a:xfrm>
            <a:off x="9647070" y="3596780"/>
            <a:ext cx="57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1..N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90693F-A40D-496A-9F58-465B95737CFA}"/>
              </a:ext>
            </a:extLst>
          </p:cNvPr>
          <p:cNvCxnSpPr/>
          <p:nvPr/>
        </p:nvCxnSpPr>
        <p:spPr>
          <a:xfrm flipV="1">
            <a:off x="3453412" y="2409235"/>
            <a:ext cx="1201475" cy="24518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A5AF99-46E2-45E5-A365-1E5184A27B75}"/>
              </a:ext>
            </a:extLst>
          </p:cNvPr>
          <p:cNvSpPr txBox="1"/>
          <p:nvPr/>
        </p:nvSpPr>
        <p:spPr>
          <a:xfrm>
            <a:off x="3993254" y="199016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0..N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449125-5F49-40D0-A8EA-AA542FF9E62C}"/>
              </a:ext>
            </a:extLst>
          </p:cNvPr>
          <p:cNvCxnSpPr>
            <a:stCxn id="13" idx="1"/>
            <a:endCxn id="13" idx="1"/>
          </p:cNvCxnSpPr>
          <p:nvPr/>
        </p:nvCxnSpPr>
        <p:spPr>
          <a:xfrm>
            <a:off x="3993254" y="2174835"/>
            <a:ext cx="0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4831C-FB70-4A85-BFB1-CAF412AA1A2E}"/>
              </a:ext>
            </a:extLst>
          </p:cNvPr>
          <p:cNvCxnSpPr>
            <a:cxnSpLocks/>
          </p:cNvCxnSpPr>
          <p:nvPr/>
        </p:nvCxnSpPr>
        <p:spPr>
          <a:xfrm flipH="1">
            <a:off x="3548864" y="2275973"/>
            <a:ext cx="491483" cy="11565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52A95F-9078-4786-A92F-616B305F9DD7}"/>
              </a:ext>
            </a:extLst>
          </p:cNvPr>
          <p:cNvSpPr txBox="1"/>
          <p:nvPr/>
        </p:nvSpPr>
        <p:spPr>
          <a:xfrm>
            <a:off x="3773008" y="2578057"/>
            <a:ext cx="76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07CE27-BE47-48E6-96F9-B5A03CBE0B90}"/>
              </a:ext>
            </a:extLst>
          </p:cNvPr>
          <p:cNvCxnSpPr/>
          <p:nvPr/>
        </p:nvCxnSpPr>
        <p:spPr>
          <a:xfrm flipV="1">
            <a:off x="4054149" y="2578057"/>
            <a:ext cx="488526" cy="18466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C3123C-81E6-4317-9945-EFFD4B1F8B13}"/>
              </a:ext>
            </a:extLst>
          </p:cNvPr>
          <p:cNvCxnSpPr>
            <a:cxnSpLocks/>
          </p:cNvCxnSpPr>
          <p:nvPr/>
        </p:nvCxnSpPr>
        <p:spPr>
          <a:xfrm flipH="1">
            <a:off x="9371617" y="3966112"/>
            <a:ext cx="455963" cy="61476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C6AED0-9AF1-4F97-9737-A52B90856F4C}"/>
              </a:ext>
            </a:extLst>
          </p:cNvPr>
          <p:cNvSpPr txBox="1"/>
          <p:nvPr/>
        </p:nvSpPr>
        <p:spPr>
          <a:xfrm>
            <a:off x="8133443" y="410110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0..N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6DE38F-C05F-484F-B3CE-FB2C6C26187E}"/>
              </a:ext>
            </a:extLst>
          </p:cNvPr>
          <p:cNvCxnSpPr/>
          <p:nvPr/>
        </p:nvCxnSpPr>
        <p:spPr>
          <a:xfrm flipV="1">
            <a:off x="8566951" y="3596780"/>
            <a:ext cx="381248" cy="50432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B55A49-21F6-4B50-8ABE-669DE991D650}"/>
              </a:ext>
            </a:extLst>
          </p:cNvPr>
          <p:cNvCxnSpPr>
            <a:cxnSpLocks/>
          </p:cNvCxnSpPr>
          <p:nvPr/>
        </p:nvCxnSpPr>
        <p:spPr>
          <a:xfrm>
            <a:off x="7835463" y="2263369"/>
            <a:ext cx="29798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4A1E23-E87E-4932-978B-2E8BE88E8EDB}"/>
              </a:ext>
            </a:extLst>
          </p:cNvPr>
          <p:cNvCxnSpPr/>
          <p:nvPr/>
        </p:nvCxnSpPr>
        <p:spPr>
          <a:xfrm flipH="1">
            <a:off x="7720044" y="2654424"/>
            <a:ext cx="29798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54967E-FBE2-4BAB-B38F-34E13FDDA907}"/>
              </a:ext>
            </a:extLst>
          </p:cNvPr>
          <p:cNvSpPr txBox="1"/>
          <p:nvPr/>
        </p:nvSpPr>
        <p:spPr>
          <a:xfrm>
            <a:off x="7428547" y="2469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692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FD7A-6297-4D4E-9B4C-1229AAAE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75A76-66D2-4D9D-994A-CEE0D9E03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7" t="66250" r="63360" b="9028"/>
          <a:stretch/>
        </p:blipFill>
        <p:spPr>
          <a:xfrm>
            <a:off x="126826" y="1880395"/>
            <a:ext cx="5731050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BC44D-77A3-4298-B177-3CB106617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06" r="61875" b="8866"/>
          <a:stretch/>
        </p:blipFill>
        <p:spPr>
          <a:xfrm>
            <a:off x="126826" y="4213227"/>
            <a:ext cx="5733699" cy="1635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26A473-C364-4C7B-B61D-3961C7E4EF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33" r="64241" b="8472"/>
          <a:stretch/>
        </p:blipFill>
        <p:spPr>
          <a:xfrm>
            <a:off x="6096000" y="1880395"/>
            <a:ext cx="5957213" cy="1704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D9E7FB-33CE-4355-9651-808A54807F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821" r="67661" b="9677"/>
          <a:stretch/>
        </p:blipFill>
        <p:spPr>
          <a:xfrm>
            <a:off x="6096000" y="3775076"/>
            <a:ext cx="5813865" cy="20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942E9-5FD8-411A-A632-0FE5A26E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Hardcoded </a:t>
            </a:r>
            <a:r>
              <a:rPr lang="en-US" dirty="0" err="1"/>
              <a:t>sql</a:t>
            </a:r>
            <a:r>
              <a:rPr lang="en-US" dirty="0"/>
              <a:t> CRUD statements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4EFFF-B6DD-4293-BBFB-7B96355F9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2" t="34027" r="24843" b="43612"/>
          <a:stretch/>
        </p:blipFill>
        <p:spPr>
          <a:xfrm>
            <a:off x="301561" y="1690688"/>
            <a:ext cx="5741244" cy="185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6E007-46D2-4798-B44D-2F215DFF2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8" t="34166" r="32266" b="44167"/>
          <a:stretch/>
        </p:blipFill>
        <p:spPr>
          <a:xfrm>
            <a:off x="301561" y="3750716"/>
            <a:ext cx="5413440" cy="2100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5FC55E-848F-4859-AB24-1DC29BE2D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4652" r="14609" b="13472"/>
          <a:stretch/>
        </p:blipFill>
        <p:spPr>
          <a:xfrm>
            <a:off x="6096000" y="1690688"/>
            <a:ext cx="5953125" cy="4243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1179B-1363-4221-A4F4-E2FFFEA622DE}"/>
              </a:ext>
            </a:extLst>
          </p:cNvPr>
          <p:cNvSpPr txBox="1"/>
          <p:nvPr/>
        </p:nvSpPr>
        <p:spPr>
          <a:xfrm flipH="1">
            <a:off x="2389988" y="1321356"/>
            <a:ext cx="156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Customers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C24FB-CE7A-40C0-AAF3-81B3D7836FE1}"/>
              </a:ext>
            </a:extLst>
          </p:cNvPr>
          <p:cNvSpPr txBox="1"/>
          <p:nvPr/>
        </p:nvSpPr>
        <p:spPr>
          <a:xfrm flipH="1">
            <a:off x="2226087" y="3412271"/>
            <a:ext cx="156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Items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473A7-A737-4C64-BEDB-E0789701C7B6}"/>
              </a:ext>
            </a:extLst>
          </p:cNvPr>
          <p:cNvSpPr txBox="1"/>
          <p:nvPr/>
        </p:nvSpPr>
        <p:spPr>
          <a:xfrm>
            <a:off x="8442247" y="1352134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971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FE875-9070-4FC8-9D85-E19D1FE1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class modification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D408-2E41-4318-84D4-AB4C2C0E1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0AD7D-7FB5-47D7-B787-E337593A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6" t="12044" r="28515" b="31944"/>
          <a:stretch/>
        </p:blipFill>
        <p:spPr>
          <a:xfrm>
            <a:off x="1920240" y="1825625"/>
            <a:ext cx="6840663" cy="45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26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FBC8-4862-4F46-B3EE-3E8A25EB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and order classes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20B6-1FB2-49EB-BF72-5042C3A06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734EF-62A3-4BA3-8D0D-D606E9A36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1" t="10138" r="34687" b="33612"/>
          <a:stretch/>
        </p:blipFill>
        <p:spPr>
          <a:xfrm>
            <a:off x="266700" y="1727448"/>
            <a:ext cx="5525420" cy="420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0475D-759B-49AE-AEA2-13923ADB6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7" t="10278" r="29765" b="31250"/>
          <a:stretch/>
        </p:blipFill>
        <p:spPr>
          <a:xfrm>
            <a:off x="5792120" y="1788865"/>
            <a:ext cx="56007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373</Words>
  <Application>Microsoft Office PowerPoint</Application>
  <PresentationFormat>Widescreen</PresentationFormat>
  <Paragraphs>104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Dante</vt:lpstr>
      <vt:lpstr>Dante (Headings)2</vt:lpstr>
      <vt:lpstr>Wingdings 2</vt:lpstr>
      <vt:lpstr>OffsetVTI</vt:lpstr>
      <vt:lpstr>Information management system project</vt:lpstr>
      <vt:lpstr>Project aims</vt:lpstr>
      <vt:lpstr>Jira board</vt:lpstr>
      <vt:lpstr>Jira board</vt:lpstr>
      <vt:lpstr>Database design</vt:lpstr>
      <vt:lpstr>Schema</vt:lpstr>
      <vt:lpstr>Hardcoded sql CRUD statements</vt:lpstr>
      <vt:lpstr>Customer class modification</vt:lpstr>
      <vt:lpstr>Item and order classes</vt:lpstr>
      <vt:lpstr>Itemline and OrderLine</vt:lpstr>
      <vt:lpstr>Item Controller</vt:lpstr>
      <vt:lpstr>Order controller</vt:lpstr>
      <vt:lpstr>Order read</vt:lpstr>
      <vt:lpstr>OrderUpdateController</vt:lpstr>
      <vt:lpstr>Contents option</vt:lpstr>
      <vt:lpstr>Contents Dao methods</vt:lpstr>
      <vt:lpstr>Contents Dao methods</vt:lpstr>
      <vt:lpstr>Contents Dao methods</vt:lpstr>
      <vt:lpstr>Contents Dao methods</vt:lpstr>
      <vt:lpstr>Delete methods</vt:lpstr>
      <vt:lpstr>item0</vt:lpstr>
      <vt:lpstr>getValidId</vt:lpstr>
      <vt:lpstr>Testing</vt:lpstr>
      <vt:lpstr>Testing</vt:lpstr>
      <vt:lpstr>Testing</vt:lpstr>
      <vt:lpstr>Testing</vt:lpstr>
      <vt:lpstr>Testing</vt:lpstr>
      <vt:lpstr>Demo time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management system project</dc:title>
  <dc:creator>James Monks</dc:creator>
  <cp:lastModifiedBy>James Monks</cp:lastModifiedBy>
  <cp:revision>26</cp:revision>
  <dcterms:created xsi:type="dcterms:W3CDTF">2020-07-16T18:40:39Z</dcterms:created>
  <dcterms:modified xsi:type="dcterms:W3CDTF">2020-07-17T10:50:59Z</dcterms:modified>
</cp:coreProperties>
</file>